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7" r:id="rId5"/>
    <p:sldId id="258" r:id="rId6"/>
    <p:sldId id="268" r:id="rId7"/>
    <p:sldId id="270" r:id="rId8"/>
    <p:sldId id="272" r:id="rId9"/>
    <p:sldId id="273" r:id="rId10"/>
    <p:sldId id="274" r:id="rId11"/>
    <p:sldId id="260" r:id="rId12"/>
  </p:sldIdLst>
  <p:sldSz cx="12192000" cy="6858000"/>
  <p:notesSz cx="6858000" cy="9144000"/>
  <p:embeddedFontLst>
    <p:embeddedFont>
      <p:font typeface="Encode Sans Regular" pitchFamily="2" charset="-18"/>
      <p:regular r:id="rId13"/>
      <p:bold r:id="rId14"/>
      <p:boldItalic r:id="rId15"/>
    </p:embeddedFont>
    <p:embeddedFont>
      <p:font typeface="UCM Sans" pitchFamily="50" charset="-18"/>
      <p:regular r:id="rId16"/>
    </p:embeddedFont>
    <p:embeddedFont>
      <p:font typeface="UCM Sans Black" pitchFamily="50" charset="-18"/>
      <p:bold r:id="rId17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1807200"/>
            <a:ext cx="9306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90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1D76D-05AA-43F4-A536-BDE63F4BD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2000" y="4561200"/>
            <a:ext cx="5731200" cy="10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3D3935"/>
                </a:solidFill>
                <a:latin typeface="Encode Sans Regular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 </a:t>
            </a:r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subtitle</a:t>
            </a:r>
            <a:endParaRPr lang="sk-SK" dirty="0"/>
          </a:p>
        </p:txBody>
      </p:sp>
      <p:sp>
        <p:nvSpPr>
          <p:cNvPr id="18" name="Zástupný objekt pre číslo snímky 5">
            <a:extLst>
              <a:ext uri="{FF2B5EF4-FFF2-40B4-BE49-F238E27FC236}">
                <a16:creationId xmlns:a16="http://schemas.microsoft.com/office/drawing/2014/main" id="{591ED0D4-C291-4503-A604-E1551A6C5EB5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9D648428-81F6-4616-87C2-AC26D80E631C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3EDA43A-C917-42AB-AC6A-0EAD443DF3A2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Nadpis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3EDA43A-C917-42AB-AC6A-0EAD443DF3A2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2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Predelov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800" y="2563200"/>
            <a:ext cx="10515600" cy="132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18" name="Zástupný objekt pre číslo snímky 5">
            <a:extLst>
              <a:ext uri="{FF2B5EF4-FFF2-40B4-BE49-F238E27FC236}">
                <a16:creationId xmlns:a16="http://schemas.microsoft.com/office/drawing/2014/main" id="{591ED0D4-C291-4503-A604-E1551A6C5EB5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3455-63F8-46AB-A1DD-6E9CC13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2700000"/>
            <a:ext cx="6177600" cy="269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  <a:latin typeface="Encode Sans Regular" pitchFamily="2" charset="-18"/>
              </a:defRPr>
            </a:lvl1pPr>
            <a:lvl2pPr>
              <a:defRPr sz="2800">
                <a:solidFill>
                  <a:srgbClr val="3D3935"/>
                </a:solidFill>
                <a:latin typeface="Encode Sans Regular" pitchFamily="2" charset="-18"/>
              </a:defRPr>
            </a:lvl2pPr>
            <a:lvl3pPr>
              <a:defRPr sz="2800">
                <a:solidFill>
                  <a:srgbClr val="3D3935"/>
                </a:solidFill>
                <a:latin typeface="Encode Sans Regular" pitchFamily="2" charset="-18"/>
              </a:defRPr>
            </a:lvl3pPr>
            <a:lvl4pPr>
              <a:defRPr sz="2800">
                <a:solidFill>
                  <a:srgbClr val="3D3935"/>
                </a:solidFill>
                <a:latin typeface="Encode Sans Regular" pitchFamily="2" charset="-18"/>
              </a:defRPr>
            </a:lvl4pPr>
            <a:lvl5pPr>
              <a:defRPr sz="2800">
                <a:solidFill>
                  <a:srgbClr val="3D3935"/>
                </a:solidFill>
                <a:latin typeface="Encode Sans Regular" pitchFamily="2" charset="-18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D798B14A-0FBA-4293-B3D8-92C0DA2225AE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5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3EDA43A-C917-42AB-AC6A-0EAD443DF3A2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3EDA43A-C917-42AB-AC6A-0EAD443DF3A2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Nadpis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3EDA43A-C917-42AB-AC6A-0EAD443DF3A2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chemeClr val="tx1"/>
                </a:solidFill>
              </a:rPr>
              <a:pPr/>
              <a:t>‹#›</a:t>
            </a:fld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7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1807200"/>
            <a:ext cx="9306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90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71D76D-05AA-43F4-A536-BDE63F4BD3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2000" y="4561200"/>
            <a:ext cx="5731200" cy="101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3D3935"/>
                </a:solidFill>
                <a:latin typeface="Encode Sans Regular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 </a:t>
            </a:r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subtitle</a:t>
            </a:r>
            <a:endParaRPr lang="sk-SK" dirty="0"/>
          </a:p>
        </p:txBody>
      </p:sp>
      <p:sp>
        <p:nvSpPr>
          <p:cNvPr id="18" name="Zástupný objekt pre číslo snímky 5">
            <a:extLst>
              <a:ext uri="{FF2B5EF4-FFF2-40B4-BE49-F238E27FC236}">
                <a16:creationId xmlns:a16="http://schemas.microsoft.com/office/drawing/2014/main" id="{591ED0D4-C291-4503-A604-E1551A6C5EB5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Predelov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233E1-D788-406C-A8A2-A0F3D39D3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800" y="2563200"/>
            <a:ext cx="10515600" cy="1324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</a:t>
            </a:r>
            <a:br>
              <a:rPr lang="sk-SK" dirty="0"/>
            </a:b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18" name="Zástupný objekt pre číslo snímky 5">
            <a:extLst>
              <a:ext uri="{FF2B5EF4-FFF2-40B4-BE49-F238E27FC236}">
                <a16:creationId xmlns:a16="http://schemas.microsoft.com/office/drawing/2014/main" id="{591ED0D4-C291-4503-A604-E1551A6C5EB5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1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22CF-67DC-4870-B898-301AE4237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7200"/>
            <a:ext cx="4917600" cy="640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935"/>
                </a:solidFill>
                <a:latin typeface="UCM Sans Black" pitchFamily="50" charset="-18"/>
                <a:ea typeface="UCM Sans Black" pitchFamily="50" charset="-18"/>
              </a:defRPr>
            </a:lvl1pPr>
          </a:lstStyle>
          <a:p>
            <a:r>
              <a:rPr lang="sk-SK" dirty="0" err="1"/>
              <a:t>Click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123455-63F8-46AB-A1DD-6E9CC13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2700000"/>
            <a:ext cx="6177600" cy="269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  <a:latin typeface="Encode Sans Regular" pitchFamily="2" charset="-18"/>
              </a:defRPr>
            </a:lvl1pPr>
            <a:lvl2pPr>
              <a:defRPr sz="2800">
                <a:solidFill>
                  <a:srgbClr val="3D3935"/>
                </a:solidFill>
                <a:latin typeface="Encode Sans Regular" pitchFamily="2" charset="-18"/>
              </a:defRPr>
            </a:lvl2pPr>
            <a:lvl3pPr>
              <a:defRPr sz="2800">
                <a:solidFill>
                  <a:srgbClr val="3D3935"/>
                </a:solidFill>
                <a:latin typeface="Encode Sans Regular" pitchFamily="2" charset="-18"/>
              </a:defRPr>
            </a:lvl3pPr>
            <a:lvl4pPr>
              <a:defRPr sz="2800">
                <a:solidFill>
                  <a:srgbClr val="3D3935"/>
                </a:solidFill>
                <a:latin typeface="Encode Sans Regular" pitchFamily="2" charset="-18"/>
              </a:defRPr>
            </a:lvl4pPr>
            <a:lvl5pPr>
              <a:defRPr sz="2800">
                <a:solidFill>
                  <a:srgbClr val="3D3935"/>
                </a:solidFill>
                <a:latin typeface="Encode Sans Regular" pitchFamily="2" charset="-18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D798B14A-0FBA-4293-B3D8-92C0DA2225AE}"/>
              </a:ext>
            </a:extLst>
          </p:cNvPr>
          <p:cNvSpPr txBox="1">
            <a:spLocks/>
          </p:cNvSpPr>
          <p:nvPr userDrawn="1"/>
        </p:nvSpPr>
        <p:spPr>
          <a:xfrm>
            <a:off x="11199600" y="6098400"/>
            <a:ext cx="6912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UCM Sans Medium" pitchFamily="50" charset="-18"/>
                <a:ea typeface="UCM Sans Medium" pitchFamily="50" charset="-1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95051A-E602-464D-A5F6-8858A9577179}" type="slidenum">
              <a:rPr lang="sk-SK" smtClean="0">
                <a:solidFill>
                  <a:srgbClr val="3D3935"/>
                </a:solidFill>
              </a:rPr>
              <a:pPr/>
              <a:t>‹#›</a:t>
            </a:fld>
            <a:endParaRPr lang="sk-SK" dirty="0">
              <a:solidFill>
                <a:srgbClr val="3D3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54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33A2D-C681-4204-BA9A-B24BF4B22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421532"/>
            <a:ext cx="10515600" cy="5611520"/>
          </a:xfrm>
        </p:spPr>
        <p:txBody>
          <a:bodyPr/>
          <a:lstStyle/>
          <a:p>
            <a:pPr algn="ctr"/>
            <a:br>
              <a:rPr lang="sk-SK" sz="4000" b="1" dirty="0"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solidFill>
                  <a:schemeClr val="tx1"/>
                </a:solidFill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solidFill>
                  <a:schemeClr val="tx1"/>
                </a:solidFill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4000" b="1" dirty="0">
                <a:solidFill>
                  <a:schemeClr val="tx1"/>
                </a:solidFill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r>
              <a:rPr lang="sk-SK" sz="3200" kern="0" dirty="0">
                <a:solidFill>
                  <a:srgbClr val="000000"/>
                </a:solidFill>
                <a:effectLst/>
              </a:rPr>
              <a:t>Prehľad primárnych zdrojov k hospodárstvu na Slovensku v medzivojnovom období s dôrazom na </a:t>
            </a:r>
            <a:br>
              <a:rPr lang="sk-SK" sz="3200" kern="0" dirty="0">
                <a:solidFill>
                  <a:srgbClr val="000000"/>
                </a:solidFill>
                <a:effectLst/>
              </a:rPr>
            </a:br>
            <a:r>
              <a:rPr lang="sk-SK" sz="3200" kern="0" dirty="0">
                <a:solidFill>
                  <a:srgbClr val="000000"/>
                </a:solidFill>
                <a:effectLst/>
              </a:rPr>
              <a:t>chemický priemysel</a:t>
            </a:r>
            <a:br>
              <a:rPr lang="sk-SK" sz="4000" b="1" dirty="0">
                <a:solidFill>
                  <a:schemeClr val="tx1"/>
                </a:solidFill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3200" b="1" dirty="0">
                <a:solidFill>
                  <a:schemeClr val="tx1"/>
                </a:solidFill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r>
              <a:rPr lang="sk-SK" sz="2000" dirty="0">
                <a:solidFill>
                  <a:schemeClr val="tx1"/>
                </a:solidFill>
                <a:effectLst/>
                <a:latin typeface="UCM Sans" pitchFamily="50" charset="-18"/>
                <a:ea typeface="UCM Sans" pitchFamily="50" charset="-18"/>
              </a:rPr>
              <a:t>(konferenčný príspevok)</a:t>
            </a:r>
            <a:br>
              <a:rPr lang="sk-SK" sz="3200" b="1" dirty="0">
                <a:solidFill>
                  <a:schemeClr val="tx1"/>
                </a:solidFill>
                <a:effectLst/>
                <a:latin typeface="UCM Sans Black" panose="020B0604020202020204" charset="-18"/>
                <a:ea typeface="UCM Sans Black" panose="020B0604020202020204" charset="-18"/>
              </a:rPr>
            </a:br>
            <a:br>
              <a:rPr lang="sk-SK" sz="3200" dirty="0">
                <a:solidFill>
                  <a:schemeClr val="tx1"/>
                </a:solidFill>
                <a:latin typeface="Encode Sans Regular" panose="020B0604020202020204" charset="0"/>
                <a:cs typeface="Encode Sans Regular" panose="020B0604020202020204" charset="0"/>
              </a:rPr>
            </a:br>
            <a:br>
              <a:rPr lang="sk-SK" sz="3200" dirty="0">
                <a:solidFill>
                  <a:schemeClr val="tx1"/>
                </a:solidFill>
                <a:latin typeface="Encode Sans Regular" panose="020B0604020202020204" charset="0"/>
                <a:cs typeface="Encode Sans Regular" panose="020B0604020202020204" charset="0"/>
              </a:rPr>
            </a:br>
            <a:r>
              <a:rPr lang="sk-SK" sz="3200" b="1" dirty="0">
                <a:solidFill>
                  <a:schemeClr val="tx1"/>
                </a:solidFill>
                <a:latin typeface="Encode Sans Regular" panose="020B0604020202020204" charset="0"/>
                <a:cs typeface="Encode Sans Regular" panose="020B0604020202020204" charset="0"/>
              </a:rPr>
              <a:t>Mgr. Peter Vanek, PhD.</a:t>
            </a:r>
            <a:br>
              <a:rPr lang="sk-SK" sz="3200" b="1" dirty="0">
                <a:solidFill>
                  <a:schemeClr val="tx1"/>
                </a:solidFill>
                <a:latin typeface="Encode Sans Regular" panose="020B0604020202020204" charset="0"/>
                <a:cs typeface="Encode Sans Regular" panose="020B0604020202020204" charset="0"/>
              </a:rPr>
            </a:br>
            <a:r>
              <a:rPr lang="sk-SK" sz="2400" dirty="0">
                <a:solidFill>
                  <a:schemeClr val="tx1"/>
                </a:solidFill>
                <a:latin typeface="Encode Sans Regular" panose="020B0604020202020204" charset="0"/>
                <a:cs typeface="Encode Sans Regular" panose="020B0604020202020204" charset="0"/>
              </a:rPr>
              <a:t>Katedra historických vied a stredoeurópskych štúdií, FF UCM</a:t>
            </a:r>
            <a:endParaRPr lang="sk-SK" sz="4000" dirty="0">
              <a:solidFill>
                <a:schemeClr val="tx1"/>
              </a:solidFill>
              <a:latin typeface="UCM Sans Black" panose="020B0604020202020204" charset="-18"/>
              <a:ea typeface="UCM Sans Black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3364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12754-BECD-40CC-9660-87A98BB2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7200"/>
            <a:ext cx="5977379" cy="64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Chemický priemysel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02F833-2B3F-4404-8ED0-50EEEFE4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799" y="2431915"/>
            <a:ext cx="9947951" cy="4059675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priemysel anorganickej chémie</a:t>
            </a: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priemysel organickej chémie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výroba viskózových vlákien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gumárenský priemysel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 descr="Obrázok, na ktorom je exteriér, nebo, zem, čierno-biela&#10;&#10;Automaticky generovaný popis">
            <a:extLst>
              <a:ext uri="{FF2B5EF4-FFF2-40B4-BE49-F238E27FC236}">
                <a16:creationId xmlns:a16="http://schemas.microsoft.com/office/drawing/2014/main" id="{C969AEF1-5EE4-4AB0-7CF5-B8D7BD1A0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17" y="2135689"/>
            <a:ext cx="4208833" cy="42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12754-BECD-40CC-9660-87A98BB2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7200"/>
            <a:ext cx="6250021" cy="64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Primárne 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02F833-2B3F-4404-8ED0-50EEEFE4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3190672"/>
            <a:ext cx="10508948" cy="295171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archívne pramene</a:t>
            </a:r>
            <a:endParaRPr lang="sk-SK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dobové práce 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publikované pramene</a:t>
            </a:r>
          </a:p>
          <a:p>
            <a:endParaRPr lang="sk-SK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lovenský národný archív – Wikipédia">
            <a:extLst>
              <a:ext uri="{FF2B5EF4-FFF2-40B4-BE49-F238E27FC236}">
                <a16:creationId xmlns:a16="http://schemas.microsoft.com/office/drawing/2014/main" id="{7642CA48-6ED5-607E-4A9E-70E4194D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53" y="2088000"/>
            <a:ext cx="5717705" cy="42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3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12754-BECD-40CC-9660-87A98BB2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200"/>
            <a:ext cx="6033940" cy="64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Archívne pramene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02F833-2B3F-4404-8ED0-50EEEFE4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2217907"/>
            <a:ext cx="10508948" cy="3924476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solidFill>
                  <a:schemeClr val="tx1"/>
                </a:solidFill>
              </a:rPr>
              <a:t>národné archívy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1"/>
                </a:solidFill>
              </a:rPr>
              <a:t>SNA: f. KÚ, f. MH, f. NÁRUS, f. OAPKBA, f. OAPKBB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1"/>
                </a:solidFill>
              </a:rPr>
              <a:t>NAP: f. MF, f. MPOŽ, f. PMR, f. SPCHHV</a:t>
            </a:r>
          </a:p>
          <a:p>
            <a:pPr algn="just"/>
            <a:endParaRPr lang="sk-SK" dirty="0">
              <a:solidFill>
                <a:schemeClr val="tx1"/>
              </a:solidFill>
            </a:endParaRPr>
          </a:p>
          <a:p>
            <a:pPr algn="just"/>
            <a:r>
              <a:rPr lang="sk-SK" dirty="0">
                <a:solidFill>
                  <a:schemeClr val="tx1"/>
                </a:solidFill>
              </a:rPr>
              <a:t>bankové archívy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1"/>
                </a:solidFill>
              </a:rPr>
              <a:t>AČNB: f. AB, f. BČL, f. ČDB,  </a:t>
            </a:r>
          </a:p>
          <a:p>
            <a:pPr marL="0" indent="0" algn="just">
              <a:buNone/>
            </a:pPr>
            <a:r>
              <a:rPr lang="sk-SK" dirty="0">
                <a:solidFill>
                  <a:schemeClr val="tx1"/>
                </a:solidFill>
              </a:rPr>
              <a:t>f. ČPB, f. NBČ, f. PÚB, f. ŽB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1028" name="Picture 4" descr="Sídlo České národní banky ve fotografii - Návštěvnické centrum ČNB">
            <a:extLst>
              <a:ext uri="{FF2B5EF4-FFF2-40B4-BE49-F238E27FC236}">
                <a16:creationId xmlns:a16="http://schemas.microsoft.com/office/drawing/2014/main" id="{D37C183D-9B54-AF2E-2047-20F103FE4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98" y="3238676"/>
            <a:ext cx="3871609" cy="29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0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F337B-EAFC-930A-9635-A627266F7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488A4-1D6C-A840-0FF3-B436F4A1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7200"/>
            <a:ext cx="10822021" cy="64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Dobové práce a publikované pramene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021E1B-180B-69D5-43D0-1F9AE06D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2217907"/>
            <a:ext cx="10508948" cy="3924476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solidFill>
                  <a:schemeClr val="tx1"/>
                </a:solidFill>
              </a:rPr>
              <a:t>národohospodári </a:t>
            </a:r>
          </a:p>
          <a:p>
            <a:pPr marL="0" indent="0" algn="just">
              <a:buNone/>
            </a:pPr>
            <a:r>
              <a:rPr lang="sk-SK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Imrich </a:t>
            </a:r>
            <a:r>
              <a:rPr lang="sk-SK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Karvaš</a:t>
            </a:r>
            <a:r>
              <a:rPr lang="sk-SK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Jozef Mráz, Pavel Horváth, Peter Zaťko, </a:t>
            </a:r>
            <a:r>
              <a:rPr lang="sk-SK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Ervin</a:t>
            </a:r>
            <a:r>
              <a:rPr lang="sk-SK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sk-SK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Hexner</a:t>
            </a:r>
            <a:r>
              <a:rPr lang="sk-SK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Otto </a:t>
            </a:r>
            <a:r>
              <a:rPr lang="sk-SK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Kapp</a:t>
            </a:r>
            <a:endParaRPr lang="sk-SK" dirty="0">
              <a:solidFill>
                <a:schemeClr val="tx1"/>
              </a:solidFill>
            </a:endParaRPr>
          </a:p>
          <a:p>
            <a:pPr algn="just"/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2050" name="Picture 2" descr="Imrich Karvaš - muž, ktorý financoval povstanie a oklamal Tisa - Mladí  proti fašizmu">
            <a:extLst>
              <a:ext uri="{FF2B5EF4-FFF2-40B4-BE49-F238E27FC236}">
                <a16:creationId xmlns:a16="http://schemas.microsoft.com/office/drawing/2014/main" id="{DB65FD77-080F-03BB-C740-697EC653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54" y="3630786"/>
            <a:ext cx="4074876" cy="27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. Ing. Peter Zaťko - Oficiálna stránka obce Vavrišovo">
            <a:extLst>
              <a:ext uri="{FF2B5EF4-FFF2-40B4-BE49-F238E27FC236}">
                <a16:creationId xmlns:a16="http://schemas.microsoft.com/office/drawing/2014/main" id="{8A2745BF-7E96-EADF-2B68-FDFF9DDA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74" y="3630786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Obrázok, na ktorom je osoba, ľudská tvár, ošatenie, viazanka&#10;&#10;Automaticky generovaný popis">
            <a:extLst>
              <a:ext uri="{FF2B5EF4-FFF2-40B4-BE49-F238E27FC236}">
                <a16:creationId xmlns:a16="http://schemas.microsoft.com/office/drawing/2014/main" id="{749B8B34-2A5E-3DB9-C002-F41EA6248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769" y="3505267"/>
            <a:ext cx="1867709" cy="29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9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A8628-48A8-A13A-D4EF-776DC33B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7BF1D-222A-D099-8FF1-31915FAB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7200"/>
            <a:ext cx="10822021" cy="64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Dobové práce a publikované pramene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2B81F7-8CEC-D64F-546D-61017068F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2217907"/>
            <a:ext cx="10508948" cy="3924476"/>
          </a:xfrm>
        </p:spPr>
        <p:txBody>
          <a:bodyPr>
            <a:normAutofit/>
          </a:bodyPr>
          <a:lstStyle/>
          <a:p>
            <a:pPr algn="just"/>
            <a:endParaRPr lang="sk-SK" dirty="0">
              <a:solidFill>
                <a:schemeClr val="tx1"/>
              </a:solidFill>
            </a:endParaRPr>
          </a:p>
          <a:p>
            <a:pPr algn="just"/>
            <a:r>
              <a:rPr lang="sk-SK" dirty="0">
                <a:solidFill>
                  <a:schemeClr val="tx1"/>
                </a:solidFill>
              </a:rPr>
              <a:t>zahraniční autori</a:t>
            </a:r>
          </a:p>
          <a:p>
            <a:pPr marL="0" indent="0" algn="just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dirty="0">
                <a:solidFill>
                  <a:schemeClr val="tx1"/>
                </a:solidFill>
              </a:rPr>
              <a:t>William </a:t>
            </a:r>
            <a:r>
              <a:rPr lang="sk-SK" dirty="0" err="1">
                <a:solidFill>
                  <a:schemeClr val="tx1"/>
                </a:solidFill>
              </a:rPr>
              <a:t>Daugherty</a:t>
            </a:r>
            <a:endParaRPr lang="sk-SK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dirty="0">
                <a:solidFill>
                  <a:schemeClr val="tx1"/>
                </a:solidFill>
              </a:rPr>
              <a:t>C. </a:t>
            </a:r>
            <a:r>
              <a:rPr lang="sk-SK" dirty="0" err="1">
                <a:solidFill>
                  <a:schemeClr val="tx1"/>
                </a:solidFill>
              </a:rPr>
              <a:t>Concannon</a:t>
            </a:r>
            <a:r>
              <a:rPr lang="sk-SK" dirty="0">
                <a:solidFill>
                  <a:schemeClr val="tx1"/>
                </a:solidFill>
              </a:rPr>
              <a:t> – J. </a:t>
            </a:r>
            <a:r>
              <a:rPr lang="sk-SK" dirty="0" err="1">
                <a:solidFill>
                  <a:schemeClr val="tx1"/>
                </a:solidFill>
              </a:rPr>
              <a:t>Taylor</a:t>
            </a:r>
            <a:endParaRPr lang="sk-SK" dirty="0">
              <a:solidFill>
                <a:schemeClr val="tx1"/>
              </a:solidFill>
            </a:endParaRPr>
          </a:p>
          <a:p>
            <a:pPr algn="just"/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0619D9E-5F59-3C96-681D-8A0693C1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42" t="18722" r="32915" b="11100"/>
          <a:stretch/>
        </p:blipFill>
        <p:spPr>
          <a:xfrm>
            <a:off x="5378725" y="2295731"/>
            <a:ext cx="2859933" cy="415029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36A3A9A-D253-0BA9-1312-CFD87C5C9F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330" t="18943" r="33883" b="11169"/>
          <a:stretch/>
        </p:blipFill>
        <p:spPr>
          <a:xfrm>
            <a:off x="8612890" y="2290535"/>
            <a:ext cx="2810625" cy="41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5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F5518-3790-D8CE-80D5-C80B36BF9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3304B-53E3-2275-9BE0-1DA16134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7200"/>
            <a:ext cx="6250021" cy="64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339504-C778-F875-F1E1-19685132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0" y="2380034"/>
            <a:ext cx="10508948" cy="4111556"/>
          </a:xfrm>
        </p:spPr>
        <p:txBody>
          <a:bodyPr>
            <a:normAutofit/>
          </a:bodyPr>
          <a:lstStyle/>
          <a:p>
            <a:r>
              <a:rPr lang="sk-SK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roztrieštenosť a fragmentárnosť archívneho materiálu</a:t>
            </a:r>
          </a:p>
          <a:p>
            <a:endParaRPr lang="sk-SK" kern="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nedostatočne spracované inventárne pomôcky</a:t>
            </a:r>
            <a:endParaRPr lang="sk-SK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b="1" kern="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nedostupnosť podnikových archívov</a:t>
            </a:r>
            <a:endParaRPr lang="sk-SK" b="1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b="1" kern="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malé množstvo dobových prác a publikovaných prameňov </a:t>
            </a:r>
            <a:endParaRPr lang="sk-SK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7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32D5E-89BD-4CD1-9675-4B051A14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7199"/>
            <a:ext cx="10552043" cy="3909992"/>
          </a:xfrm>
        </p:spPr>
        <p:txBody>
          <a:bodyPr/>
          <a:lstStyle/>
          <a:p>
            <a:pPr algn="ctr"/>
            <a:br>
              <a:rPr lang="sk-SK" dirty="0"/>
            </a:br>
            <a:br>
              <a:rPr lang="sk-SK" dirty="0"/>
            </a:br>
            <a:br>
              <a:rPr lang="sk-SK" dirty="0"/>
            </a:br>
            <a:r>
              <a:rPr lang="sk-SK" dirty="0"/>
              <a:t>Ďakujem za pozornosť </a:t>
            </a:r>
            <a:r>
              <a:rPr lang="sk-SK" dirty="0">
                <a:sym typeface="Wingdings" panose="05000000000000000000" pitchFamily="2" charset="2"/>
              </a:rPr>
              <a:t>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253251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B0C0F3CA-580E-440E-AAF7-FC6F9925EC41}" vid="{64C00AAB-FDDE-4C17-984C-A6B4F9C4435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89A1C3BF67C84BBB0877E402A36318" ma:contentTypeVersion="6" ma:contentTypeDescription="Umožňuje vytvoriť nový dokument." ma:contentTypeScope="" ma:versionID="a2d2c6426c8c65378d1e906c615343fd">
  <xsd:schema xmlns:xsd="http://www.w3.org/2001/XMLSchema" xmlns:xs="http://www.w3.org/2001/XMLSchema" xmlns:p="http://schemas.microsoft.com/office/2006/metadata/properties" xmlns:ns2="http://schemas.microsoft.com/sharepoint/v3/fields" xmlns:ns3="94c9050b-8479-4bdb-b9e3-5af6bc4e1046" targetNamespace="http://schemas.microsoft.com/office/2006/metadata/properties" ma:root="true" ma:fieldsID="e4e78e654b6c61ed724b55181bcf9bd1" ns2:_="" ns3:_="">
    <xsd:import namespace="http://schemas.microsoft.com/sharepoint/v3/fields"/>
    <xsd:import namespace="94c9050b-8479-4bdb-b9e3-5af6bc4e1046"/>
    <xsd:element name="properties">
      <xsd:complexType>
        <xsd:sequence>
          <xsd:element name="documentManagement">
            <xsd:complexType>
              <xsd:all>
                <xsd:element ref="ns2:_Vers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" nillable="true" ma:displayName="Verzia" ma:internalName="Verzia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9050b-8479-4bdb-b9e3-5af6bc4e104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Typ obsahu"/>
        <xsd:element ref="dc:title" minOccurs="0" maxOccurs="1" ma:index="2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E5D227-84B8-4772-9DBC-1B7C6DD0137C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D9134340-5B56-4E36-94B7-A149E3C19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4c9050b-8479-4bdb-b9e3-5af6bc4e10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EAEBCA-5D60-4BA2-BAC6-94E43222F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Motív Office</Template>
  <TotalTime>0</TotalTime>
  <Words>216</Words>
  <Application>Microsoft Office PowerPoint</Application>
  <PresentationFormat>Širokouhlá</PresentationFormat>
  <Paragraphs>47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Wingdings</vt:lpstr>
      <vt:lpstr>Times New Roman</vt:lpstr>
      <vt:lpstr>UCM Sans Black</vt:lpstr>
      <vt:lpstr>Encode Sans Regular</vt:lpstr>
      <vt:lpstr>Arial</vt:lpstr>
      <vt:lpstr>UCM Sans</vt:lpstr>
      <vt:lpstr>Motív Office</vt:lpstr>
      <vt:lpstr>             Prehľad primárnych zdrojov k hospodárstvu na Slovensku v medzivojnovom období s dôrazom na  chemický priemysel  (konferenčný príspevok)   Mgr. Peter Vanek, PhD. Katedra historických vied a stredoeurópskych štúdií, FF UCM</vt:lpstr>
      <vt:lpstr>Chemický priemysel</vt:lpstr>
      <vt:lpstr>Primárne zdroje</vt:lpstr>
      <vt:lpstr>Archívne pramene</vt:lpstr>
      <vt:lpstr>Dobové práce a publikované pramene</vt:lpstr>
      <vt:lpstr>Dobové práce a publikované pramene</vt:lpstr>
      <vt:lpstr>Záver</vt:lpstr>
      <vt:lpstr>   Ďakujem za pozornosť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Vladimíra Jurišová</dc:creator>
  <cp:lastModifiedBy>VANEK, Peter</cp:lastModifiedBy>
  <cp:revision>25</cp:revision>
  <dcterms:created xsi:type="dcterms:W3CDTF">2021-10-08T20:52:39Z</dcterms:created>
  <dcterms:modified xsi:type="dcterms:W3CDTF">2024-11-26T23:10:42Z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0x0101004F89A1C3BF67C84BBB0877E402A36318</vt:lpwstr>
  </property>
</Properties>
</file>